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9"/>
  </p:notesMasterIdLst>
  <p:handoutMasterIdLst>
    <p:handoutMasterId r:id="rId30"/>
  </p:handoutMasterIdLst>
  <p:sldIdLst>
    <p:sldId id="366" r:id="rId5"/>
    <p:sldId id="375" r:id="rId6"/>
    <p:sldId id="361" r:id="rId7"/>
    <p:sldId id="373" r:id="rId8"/>
    <p:sldId id="284" r:id="rId9"/>
    <p:sldId id="296" r:id="rId10"/>
    <p:sldId id="348" r:id="rId11"/>
    <p:sldId id="369" r:id="rId12"/>
    <p:sldId id="352" r:id="rId13"/>
    <p:sldId id="371" r:id="rId14"/>
    <p:sldId id="349" r:id="rId15"/>
    <p:sldId id="347" r:id="rId16"/>
    <p:sldId id="297" r:id="rId17"/>
    <p:sldId id="293" r:id="rId18"/>
    <p:sldId id="350" r:id="rId19"/>
    <p:sldId id="353" r:id="rId20"/>
    <p:sldId id="354" r:id="rId21"/>
    <p:sldId id="355" r:id="rId22"/>
    <p:sldId id="357" r:id="rId23"/>
    <p:sldId id="356" r:id="rId24"/>
    <p:sldId id="358" r:id="rId25"/>
    <p:sldId id="345" r:id="rId26"/>
    <p:sldId id="362" r:id="rId27"/>
    <p:sldId id="3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71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9E076-9192-594C-8C8B-B0A58B2E158D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3DCD-8BCD-BB4E-9E68-4C8B4067A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4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CB7B-C631-E64E-BE7E-91E4BFF11380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7B832-DCFF-C948-85F8-1C849CD0B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B832-DCFF-C948-85F8-1C849CD0BD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B832-DCFF-C948-85F8-1C849CD0BD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B832-DCFF-C948-85F8-1C849CD0BD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7B832-DCFF-C948-85F8-1C849CD0BD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Slide-HunterIrrig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3276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3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 Name Goes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ition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_1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_1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9312" y="3005670"/>
            <a:ext cx="6770688" cy="1362075"/>
          </a:xfrm>
        </p:spPr>
        <p:txBody>
          <a:bodyPr anchor="t"/>
          <a:lstStyle>
            <a:lvl1pPr algn="l">
              <a:defRPr sz="4000" b="0" cap="none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9C14-0FB5-8947-8233-02326CD388C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42D-8BD9-6E4D-93C5-2FCD13063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382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idePages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05600" cy="990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3763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2-F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3276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3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 Name Goes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idePages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05600" cy="990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3763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InsidePages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2-CustomMold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3276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3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 Name Goes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idePages2-custom-mold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05600" cy="990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3763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ro2-FX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3276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3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BY: Name Goes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05600" cy="990600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rgbClr val="38322E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3763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InsidePages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Slide-HunterIrrig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24384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Goes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Divider Slide Title Goes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9C14-0FB5-8947-8233-02326CD388C9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C42D-8BD9-6E4D-93C5-2FCD130635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2" r:id="rId17"/>
    <p:sldLayoutId id="2147483733" r:id="rId18"/>
    <p:sldLayoutId id="2147483734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Danley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Hunter ICD-HP</a:t>
            </a:r>
            <a:br>
              <a:rPr lang="en-US" dirty="0" smtClean="0"/>
            </a:br>
            <a:r>
              <a:rPr lang="en-US" dirty="0" smtClean="0"/>
              <a:t>Decoder Handheld Programmer</a:t>
            </a:r>
            <a:endParaRPr lang="en-US" dirty="0"/>
          </a:p>
        </p:txBody>
      </p:sp>
      <p:pic>
        <p:nvPicPr>
          <p:cNvPr id="4" name="Picture 3" descr="caseinnards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21920" y="3929743"/>
            <a:ext cx="2033666" cy="2928257"/>
          </a:xfrm>
          <a:prstGeom prst="rect">
            <a:avLst/>
          </a:prstGeom>
        </p:spPr>
      </p:pic>
      <p:pic>
        <p:nvPicPr>
          <p:cNvPr id="5" name="Picture 4" descr="handspra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55649" y="3905411"/>
            <a:ext cx="3001066" cy="28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/>
                <a:cs typeface="Arial"/>
              </a:rPr>
              <a:t>Bench Mode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lipArt Placeholder 5" descr="BenchModeneate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0846" y="1419303"/>
            <a:ext cx="3456432" cy="3188208"/>
          </a:xfrm>
        </p:spPr>
      </p:pic>
      <p:sp>
        <p:nvSpPr>
          <p:cNvPr id="648196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7888" y="1222375"/>
            <a:ext cx="4456112" cy="2239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Calibri"/>
                <a:cs typeface="Calibri"/>
              </a:rPr>
              <a:t>Either PC or laptop can power ICD-HP</a:t>
            </a:r>
            <a:endParaRPr lang="en-US" sz="1800" dirty="0" smtClean="0">
              <a:latin typeface="Calibri"/>
              <a:cs typeface="Calibri"/>
            </a:endParaRPr>
          </a:p>
          <a:p>
            <a:pPr eaLnBrk="1" hangingPunct="1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200" dirty="0" smtClean="0">
                <a:latin typeface="Calibri"/>
                <a:cs typeface="Calibri"/>
              </a:rPr>
              <a:t>Connect decoder red and blue wires to ICD-HP leads</a:t>
            </a:r>
          </a:p>
          <a:p>
            <a:pPr eaLnBrk="1" hangingPunct="1">
              <a:buNone/>
            </a:pPr>
            <a:endParaRPr lang="en-US" sz="2200" dirty="0" smtClean="0">
              <a:latin typeface="Calibri"/>
              <a:cs typeface="Calibri"/>
            </a:endParaRPr>
          </a:p>
        </p:txBody>
      </p:sp>
      <p:pic>
        <p:nvPicPr>
          <p:cNvPr id="7" name="Picture 6" descr="lead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7359" y="3131004"/>
            <a:ext cx="3084890" cy="2313668"/>
          </a:xfrm>
          <a:prstGeom prst="rect">
            <a:avLst/>
          </a:prstGeom>
        </p:spPr>
      </p:pic>
      <p:sp>
        <p:nvSpPr>
          <p:cNvPr id="9" name="Rectangle 1028"/>
          <p:cNvSpPr txBox="1">
            <a:spLocks noChangeArrowheads="1"/>
          </p:cNvSpPr>
          <p:nvPr/>
        </p:nvSpPr>
        <p:spPr>
          <a:xfrm>
            <a:off x="350765" y="4607511"/>
            <a:ext cx="4456594" cy="90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Insert decoder in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programming cup, and program normally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74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/>
                <a:cs typeface="Arial"/>
              </a:rPr>
              <a:t>Programming Decoders: in-ground!</a:t>
            </a:r>
          </a:p>
        </p:txBody>
      </p:sp>
      <p:pic>
        <p:nvPicPr>
          <p:cNvPr id="5" name="ClipArt Placeholder 4" descr="Handview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1444625"/>
            <a:ext cx="3810000" cy="380365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6825" y="1444625"/>
            <a:ext cx="4067175" cy="3887788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It is now possible to install decoders first, then program their station numbers in place.</a:t>
            </a:r>
            <a:endParaRPr lang="en-US" sz="1600" dirty="0" smtClean="0"/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Decoders must be connected to two-wire path, with controller powered on.</a:t>
            </a:r>
            <a:endParaRPr lang="en-US" sz="1600" dirty="0" smtClean="0"/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Attach programming cup, and program the decoder!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/>
                <a:cs typeface="Arial"/>
              </a:rPr>
              <a:t>Programming Decoders</a:t>
            </a:r>
          </a:p>
        </p:txBody>
      </p:sp>
      <p:pic>
        <p:nvPicPr>
          <p:cNvPr id="6" name="ClipArt Placeholder 5" descr="ICD-HP.screen_captures_mod.DSC_0341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0" y="1041400"/>
            <a:ext cx="3810000" cy="2132013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89463" y="863600"/>
            <a:ext cx="4554537" cy="3614738"/>
          </a:xfrm>
        </p:spPr>
        <p:txBody>
          <a:bodyPr>
            <a:noAutofit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ICD-HP programs every option possible from the controller… and more!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View Power Factor and Inrush (and change if necessary)</a:t>
            </a:r>
          </a:p>
          <a:p>
            <a:pPr lvl="0">
              <a:spcAft>
                <a:spcPts val="2400"/>
              </a:spcAft>
            </a:pPr>
            <a:r>
              <a:rPr lang="en-US" sz="2000" dirty="0" smtClean="0"/>
              <a:t>View and Set Station Numbers (find accidental duplicate stations!)</a:t>
            </a:r>
          </a:p>
          <a:p>
            <a:pPr lvl="0">
              <a:spcAft>
                <a:spcPts val="2400"/>
              </a:spcAft>
            </a:pPr>
            <a:r>
              <a:rPr lang="en-US" sz="2000" dirty="0" smtClean="0"/>
              <a:t>View all outputs at once on multi-station decoders</a:t>
            </a:r>
          </a:p>
        </p:txBody>
      </p:sp>
      <p:sp>
        <p:nvSpPr>
          <p:cNvPr id="175" name="Rectangle 4"/>
          <p:cNvSpPr txBox="1">
            <a:spLocks noChangeArrowheads="1"/>
          </p:cNvSpPr>
          <p:nvPr/>
        </p:nvSpPr>
        <p:spPr>
          <a:xfrm>
            <a:off x="4495088" y="4597662"/>
            <a:ext cx="4401084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2000" dirty="0" smtClean="0"/>
              <a:t>Set any stations in any order!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/>
              <a:t>Leave reserve stations at “000” for future use or expansion!</a:t>
            </a:r>
          </a:p>
        </p:txBody>
      </p:sp>
      <p:pic>
        <p:nvPicPr>
          <p:cNvPr id="7" name="Picture 6" descr="ICD-HP.screen_captures_mod.DSC_03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4007" y="3436278"/>
            <a:ext cx="3811979" cy="2101397"/>
          </a:xfrm>
          <a:prstGeom prst="rect">
            <a:avLst/>
          </a:prstGeom>
        </p:spPr>
      </p:pic>
      <p:pic>
        <p:nvPicPr>
          <p:cNvPr id="8" name="Picture 7" descr="ICD-HP.screen_captures_mod.DSC_03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6387" y="3410370"/>
            <a:ext cx="3836906" cy="21443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51889" y="3725966"/>
            <a:ext cx="2273180" cy="109386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83820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Diagnostics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73138"/>
            <a:ext cx="4056063" cy="4191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Calibri"/>
                <a:cs typeface="Calibri"/>
              </a:rPr>
              <a:t>View Decoder &amp; Solenoid status at a glance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Calibri"/>
                <a:cs typeface="Calibri"/>
              </a:rPr>
              <a:t>Shows current draw, in standby and when active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Calibri"/>
                <a:cs typeface="Calibri"/>
              </a:rPr>
              <a:t>Line voltage at decoder (may require decoder firmware update)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Calibri"/>
                <a:cs typeface="Calibri"/>
              </a:rPr>
              <a:t>Shows whether solenoids are present, and whether they are active (on/off)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1600" dirty="0" smtClean="0">
                <a:latin typeface="Calibri"/>
                <a:cs typeface="Calibri"/>
              </a:rPr>
              <a:t>Can identify dead solenoids or bad connections, through the decoder</a:t>
            </a:r>
          </a:p>
        </p:txBody>
      </p:sp>
      <p:pic>
        <p:nvPicPr>
          <p:cNvPr id="6" name="ClipArt Placeholder 5" descr="ICD-HP.screen_captures_mod.DSC_0347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428019" y="2173288"/>
            <a:ext cx="3641725" cy="2139950"/>
          </a:xfrm>
        </p:spPr>
      </p:pic>
      <p:sp>
        <p:nvSpPr>
          <p:cNvPr id="7" name="Oval Callout 6"/>
          <p:cNvSpPr/>
          <p:nvPr/>
        </p:nvSpPr>
        <p:spPr>
          <a:xfrm>
            <a:off x="7928004" y="3651092"/>
            <a:ext cx="540878" cy="307649"/>
          </a:xfrm>
          <a:prstGeom prst="wedgeEllipseCallout">
            <a:avLst>
              <a:gd name="adj1" fmla="val -51022"/>
              <a:gd name="adj2" fmla="val 253198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5484" y="4556279"/>
            <a:ext cx="31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 Solenoid detected, output #4</a:t>
            </a:r>
            <a:endParaRPr lang="en-US" sz="1400" b="1" dirty="0"/>
          </a:p>
        </p:txBody>
      </p:sp>
      <p:pic>
        <p:nvPicPr>
          <p:cNvPr id="10" name="Picture 9" descr="MPCu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5953" y="451747"/>
            <a:ext cx="2468907" cy="16402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Diagnostics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8" name="ClipArt Placeholder 7" descr="ICD-HP.screen_captures_mod.DSC_0346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931863"/>
            <a:ext cx="2968625" cy="1597025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3388" y="749300"/>
            <a:ext cx="3630612" cy="1573213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Turn stations on from ICD-HP</a:t>
            </a:r>
            <a:endParaRPr lang="en-US" sz="1600" dirty="0" smtClean="0"/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Switch to Status to view solenoid activity</a:t>
            </a:r>
          </a:p>
        </p:txBody>
      </p:sp>
      <p:pic>
        <p:nvPicPr>
          <p:cNvPr id="11" name="Picture 10" descr="HPCupSpra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3027" y="2674832"/>
            <a:ext cx="3783638" cy="2918100"/>
          </a:xfrm>
          <a:prstGeom prst="rect">
            <a:avLst/>
          </a:prstGeom>
        </p:spPr>
      </p:pic>
      <p:pic>
        <p:nvPicPr>
          <p:cNvPr id="12" name="Picture 11" descr="ICD-HP.screen_captures_mod.DSC_035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82198" y="2444302"/>
            <a:ext cx="2948299" cy="159641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46080" y="3717413"/>
            <a:ext cx="358924" cy="333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28090" y="2965385"/>
            <a:ext cx="692209" cy="38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39468" y="4255805"/>
            <a:ext cx="323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Remote Control (ICR, ROAM) can be used to activate Master Valve! This is a controller function that cannot be started from a station decoder.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Bold"/>
                <a:cs typeface="Arial Bold"/>
              </a:rPr>
              <a:t>Perfect Companions: ICR or ROAM remotes</a:t>
            </a:r>
            <a:endParaRPr lang="en-US" sz="2800" dirty="0" smtClean="0"/>
          </a:p>
        </p:txBody>
      </p:sp>
      <p:pic>
        <p:nvPicPr>
          <p:cNvPr id="6" name="ClipArt Placeholder 5" descr="Standing Using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6496050" y="873125"/>
            <a:ext cx="2647950" cy="3987800"/>
          </a:xfrm>
        </p:spPr>
      </p:pic>
      <p:sp>
        <p:nvSpPr>
          <p:cNvPr id="645124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346200"/>
            <a:ext cx="4299858" cy="35147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ICD-HP communicates with </a:t>
            </a:r>
            <a:r>
              <a:rPr lang="en-US" sz="2400" i="1" dirty="0" smtClean="0"/>
              <a:t>decoders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ICR communicates with </a:t>
            </a:r>
            <a:r>
              <a:rPr lang="en-US" sz="2400" i="1" dirty="0" smtClean="0"/>
              <a:t>controllers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Use ICR,ROAM or ROAM-XL to activate Pump/Master Valve (if necessary to charge line).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Use the remote to verify a newly  programmed decoder</a:t>
            </a:r>
          </a:p>
        </p:txBody>
      </p:sp>
      <p:pic>
        <p:nvPicPr>
          <p:cNvPr id="8" name="Picture 7" descr="ICR pai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38678" y="905855"/>
            <a:ext cx="1417160" cy="2888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Diagnostics: Clik</a:t>
            </a:r>
            <a:r>
              <a:rPr lang="en-US" sz="2800" baseline="30000" dirty="0" smtClean="0"/>
              <a:t>TM </a:t>
            </a:r>
            <a:r>
              <a:rPr lang="en-US" sz="2800" b="1" dirty="0" smtClean="0"/>
              <a:t>Sensors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30" name="ClipArt Placeholder 29" descr="ControllerTest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760413"/>
            <a:ext cx="3048000" cy="4713287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5988" y="760413"/>
            <a:ext cx="4418012" cy="8636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Test Clik</a:t>
            </a:r>
            <a:r>
              <a:rPr lang="en-US" sz="2000" baseline="30000" dirty="0" smtClean="0"/>
              <a:t>TM</a:t>
            </a:r>
            <a:r>
              <a:rPr lang="en-US" sz="2000" dirty="0" smtClean="0"/>
              <a:t> sensors, and Clik</a:t>
            </a:r>
            <a:r>
              <a:rPr lang="en-US" sz="2000" baseline="30000" dirty="0" smtClean="0"/>
              <a:t>TM</a:t>
            </a:r>
            <a:r>
              <a:rPr lang="en-US" sz="2000" dirty="0" smtClean="0"/>
              <a:t> inputs</a:t>
            </a:r>
          </a:p>
        </p:txBody>
      </p:sp>
      <p:pic>
        <p:nvPicPr>
          <p:cNvPr id="17" name="Picture 16" descr="ICD-HP.screen_captures_mod.DSC_036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77995" y="1367327"/>
            <a:ext cx="2063183" cy="1076770"/>
          </a:xfrm>
          <a:prstGeom prst="rect">
            <a:avLst/>
          </a:prstGeom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4025069" y="3874687"/>
            <a:ext cx="2689808" cy="107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ICD-SEN sensor decoders,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controllers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Img_07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4876" y="1367327"/>
            <a:ext cx="2048124" cy="1087681"/>
          </a:xfrm>
          <a:prstGeom prst="rect">
            <a:avLst/>
          </a:prstGeom>
        </p:spPr>
      </p:pic>
      <p:pic>
        <p:nvPicPr>
          <p:cNvPr id="24" name="Picture 23" descr="Img_07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77994" y="2598476"/>
            <a:ext cx="2063184" cy="1108848"/>
          </a:xfrm>
          <a:prstGeom prst="rect">
            <a:avLst/>
          </a:prstGeom>
        </p:spPr>
      </p:pic>
      <p:pic>
        <p:nvPicPr>
          <p:cNvPr id="25" name="Picture 24" descr="Img_075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99816" y="2598476"/>
            <a:ext cx="2063184" cy="1088025"/>
          </a:xfrm>
          <a:prstGeom prst="rect">
            <a:avLst/>
          </a:prstGeom>
        </p:spPr>
      </p:pic>
      <p:pic>
        <p:nvPicPr>
          <p:cNvPr id="26" name="Picture 25" descr="Img_076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14877" y="3854782"/>
            <a:ext cx="2049297" cy="1097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Diagnostics: Flow Sensors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16" name="ClipArt Placeholder 15" descr="inside controller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751114" y="950913"/>
            <a:ext cx="3151188" cy="419100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5988" y="760413"/>
            <a:ext cx="4418012" cy="8636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Test Flow sensors, and Flow inputs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4025070" y="3874687"/>
            <a:ext cx="2772970" cy="204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ICD-HP can read flow output from an HFS sensor directly, or through the ICD-SEN sensor decoder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ICD-HP can also create variable flow rate inputs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controller</a:t>
            </a:r>
          </a:p>
        </p:txBody>
      </p:sp>
      <p:pic>
        <p:nvPicPr>
          <p:cNvPr id="12" name="Picture 11" descr="Img_076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77994" y="1367327"/>
            <a:ext cx="2063184" cy="1109883"/>
          </a:xfrm>
          <a:prstGeom prst="rect">
            <a:avLst/>
          </a:prstGeom>
        </p:spPr>
      </p:pic>
      <p:pic>
        <p:nvPicPr>
          <p:cNvPr id="13" name="Picture 12" descr="Img_076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85928" y="1367327"/>
            <a:ext cx="2063184" cy="1109882"/>
          </a:xfrm>
          <a:prstGeom prst="rect">
            <a:avLst/>
          </a:prstGeom>
        </p:spPr>
      </p:pic>
      <p:pic>
        <p:nvPicPr>
          <p:cNvPr id="14" name="Picture 13" descr="Img_077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77994" y="2620413"/>
            <a:ext cx="2063184" cy="1104438"/>
          </a:xfrm>
          <a:prstGeom prst="rect">
            <a:avLst/>
          </a:prstGeom>
        </p:spPr>
      </p:pic>
      <p:pic>
        <p:nvPicPr>
          <p:cNvPr id="15" name="Picture 14" descr="Img_077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699816" y="2620413"/>
            <a:ext cx="2063184" cy="1104438"/>
          </a:xfrm>
          <a:prstGeom prst="rect">
            <a:avLst/>
          </a:prstGeom>
        </p:spPr>
      </p:pic>
      <p:pic>
        <p:nvPicPr>
          <p:cNvPr id="18" name="Picture 17" descr="Img_0778.jpg"/>
          <p:cNvPicPr>
            <a:picLocks noChangeAspect="1"/>
          </p:cNvPicPr>
          <p:nvPr/>
        </p:nvPicPr>
        <p:blipFill>
          <a:blip r:embed="rId8" cstate="screen">
            <a:lum contrast="30000"/>
          </a:blip>
          <a:stretch>
            <a:fillRect/>
          </a:stretch>
        </p:blipFill>
        <p:spPr>
          <a:xfrm>
            <a:off x="6685928" y="3874687"/>
            <a:ext cx="2063184" cy="112667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685928" y="4469450"/>
            <a:ext cx="1142020" cy="4187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Diagnostics: Line Voltage </a:t>
            </a:r>
            <a:endParaRPr lang="en-US" sz="2800" dirty="0" smtClean="0"/>
          </a:p>
        </p:txBody>
      </p:sp>
      <p:pic>
        <p:nvPicPr>
          <p:cNvPr id="9" name="ClipArt Placeholder 8" descr="DSC_0511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367338" y="2949575"/>
            <a:ext cx="3776662" cy="2559050"/>
          </a:xfrm>
        </p:spPr>
      </p:pic>
      <p:sp>
        <p:nvSpPr>
          <p:cNvPr id="645124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41400"/>
            <a:ext cx="4584700" cy="3386138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Connect the ICD-HP red and blue test leads to the two wire path at any point.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Read the line voltage (to verify adequate voltage for decoder operation).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Input is protected against accidental high voltage contact.</a:t>
            </a:r>
          </a:p>
        </p:txBody>
      </p:sp>
      <p:pic>
        <p:nvPicPr>
          <p:cNvPr id="10" name="Picture 9" descr="ICD-HP.screen_captures_mod.DSC_036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66759" y="913841"/>
            <a:ext cx="2931207" cy="15865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Decoder Updates</a:t>
            </a:r>
          </a:p>
        </p:txBody>
      </p:sp>
      <p:pic>
        <p:nvPicPr>
          <p:cNvPr id="9" name="ClipArt Placeholder 8" descr="Img_0745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019426" y="4073525"/>
            <a:ext cx="2735262" cy="1462088"/>
          </a:xfrm>
        </p:spPr>
      </p:pic>
      <p:sp>
        <p:nvSpPr>
          <p:cNvPr id="648196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54688" y="566058"/>
            <a:ext cx="3095398" cy="534261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Calibri"/>
                <a:cs typeface="Calibri"/>
              </a:rPr>
              <a:t>Checks existing decoder versions</a:t>
            </a:r>
          </a:p>
          <a:p>
            <a:pPr eaLnBrk="1" hangingPunct="1"/>
            <a:r>
              <a:rPr lang="en-US" sz="2200" dirty="0" smtClean="0">
                <a:latin typeface="Calibri"/>
                <a:cs typeface="Calibri"/>
              </a:rPr>
              <a:t>Compares installed decoder version to the current version</a:t>
            </a:r>
          </a:p>
          <a:p>
            <a:r>
              <a:rPr lang="en-US" sz="2200" dirty="0" smtClean="0">
                <a:latin typeface="Calibri"/>
                <a:cs typeface="Calibri"/>
              </a:rPr>
              <a:t>Flash updates decoder in place to the very latest version (operator’s choice, 2.5 minutes per decoder)</a:t>
            </a:r>
          </a:p>
          <a:p>
            <a:r>
              <a:rPr lang="en-US" sz="2200" dirty="0" smtClean="0">
                <a:latin typeface="Calibri"/>
                <a:cs typeface="Calibri"/>
              </a:rPr>
              <a:t>No removal or reprogramming of installed decoder!</a:t>
            </a: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</p:txBody>
      </p:sp>
      <p:pic>
        <p:nvPicPr>
          <p:cNvPr id="10" name="Picture 9" descr="CupICD4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704" y="1162228"/>
            <a:ext cx="2340134" cy="1781797"/>
          </a:xfrm>
          <a:prstGeom prst="rect">
            <a:avLst/>
          </a:prstGeom>
        </p:spPr>
      </p:pic>
      <p:pic>
        <p:nvPicPr>
          <p:cNvPr id="11" name="Picture 10" descr="HPus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705" y="3033793"/>
            <a:ext cx="2340134" cy="1868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seinnards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79863" y="359681"/>
            <a:ext cx="2538638" cy="3828517"/>
          </a:xfrm>
          <a:prstGeom prst="rect">
            <a:avLst/>
          </a:prstGeom>
        </p:spPr>
      </p:pic>
      <p:pic>
        <p:nvPicPr>
          <p:cNvPr id="6" name="Picture 5" descr="Img_07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73614" y="4188198"/>
            <a:ext cx="2356740" cy="1269795"/>
          </a:xfrm>
          <a:prstGeom prst="rect">
            <a:avLst/>
          </a:prstGeom>
        </p:spPr>
      </p:pic>
      <p:pic>
        <p:nvPicPr>
          <p:cNvPr id="7" name="Picture 6" descr="handspray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12848" y="359681"/>
            <a:ext cx="3538943" cy="3396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8720" y="4188198"/>
            <a:ext cx="376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ICD Handheld Programmer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136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/>
                <a:cs typeface="Arial"/>
              </a:rPr>
              <a:t>Flash Updates for the ICD-HP!</a:t>
            </a:r>
          </a:p>
        </p:txBody>
      </p:sp>
      <p:pic>
        <p:nvPicPr>
          <p:cNvPr id="7" name="ClipArt Placeholder 6" descr="Update screen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0" y="1703388"/>
            <a:ext cx="3178175" cy="2344737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5613" y="1444625"/>
            <a:ext cx="4878387" cy="346075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The ICD-HP itself can be flash-updated in the field</a:t>
            </a:r>
            <a:endParaRPr lang="en-US" sz="1600" dirty="0" smtClean="0"/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Free updates will be posted to the Hunter Industries web site</a:t>
            </a:r>
            <a:endParaRPr lang="en-US" sz="1600" dirty="0" smtClean="0"/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As new features become available for ICD-HP, they are FREE to existing owners!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 smtClean="0"/>
              <a:t>Update from any PC or laptop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5900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Complete Package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17" name="ClipArt Placeholder 16" descr="Complete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6400800" y="2046288"/>
            <a:ext cx="2743200" cy="295910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58850"/>
            <a:ext cx="4418013" cy="486568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/>
              <a:t>Everything you need, no options to order!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Black plastic case with foam cutouts to keep accessories safe and dry</a:t>
            </a:r>
          </a:p>
          <a:p>
            <a:r>
              <a:rPr lang="en-US" sz="2000" dirty="0" smtClean="0"/>
              <a:t>Includes: </a:t>
            </a:r>
          </a:p>
          <a:p>
            <a:pPr lvl="1"/>
            <a:r>
              <a:rPr lang="en-US" sz="1600" dirty="0" smtClean="0"/>
              <a:t>Wireless programming cup and 6ft/2m detachable cable</a:t>
            </a:r>
          </a:p>
          <a:p>
            <a:pPr lvl="1"/>
            <a:r>
              <a:rPr lang="en-US" sz="1600" dirty="0" smtClean="0"/>
              <a:t>Red and Blue test &amp; power leads</a:t>
            </a:r>
          </a:p>
          <a:p>
            <a:pPr lvl="1"/>
            <a:r>
              <a:rPr lang="en-US" sz="1600" dirty="0" smtClean="0"/>
              <a:t>USB power cable</a:t>
            </a:r>
          </a:p>
          <a:p>
            <a:pPr lvl="1"/>
            <a:r>
              <a:rPr lang="en-US" sz="1600" dirty="0" smtClean="0"/>
              <a:t>4 x AA alkaline batteries</a:t>
            </a:r>
          </a:p>
          <a:p>
            <a:pPr lvl="1"/>
            <a:r>
              <a:rPr lang="en-US" sz="1600" dirty="0" smtClean="0"/>
              <a:t>Detailed Owner’s Manual</a:t>
            </a:r>
          </a:p>
        </p:txBody>
      </p:sp>
      <p:pic>
        <p:nvPicPr>
          <p:cNvPr id="20" name="Picture 19" descr="Cas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42508" y="333287"/>
            <a:ext cx="2216386" cy="1713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seinnards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88720" y="359681"/>
            <a:ext cx="2538638" cy="3828517"/>
          </a:xfrm>
          <a:prstGeom prst="rect">
            <a:avLst/>
          </a:prstGeom>
        </p:spPr>
      </p:pic>
      <p:pic>
        <p:nvPicPr>
          <p:cNvPr id="6" name="Picture 5" descr="Img_07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73614" y="4188198"/>
            <a:ext cx="2356740" cy="1269795"/>
          </a:xfrm>
          <a:prstGeom prst="rect">
            <a:avLst/>
          </a:prstGeom>
        </p:spPr>
      </p:pic>
      <p:pic>
        <p:nvPicPr>
          <p:cNvPr id="7" name="Picture 6" descr="handspray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12848" y="359681"/>
            <a:ext cx="3538943" cy="3396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8720" y="4188198"/>
            <a:ext cx="3764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ICD Handheld Programmer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4724400"/>
            <a:ext cx="7924800" cy="109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Thank You!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B-Series_bcgr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61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1703" y="941033"/>
            <a:ext cx="537623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ALL Hunter ICD, DUAL and Pilot Series Decoders (new, or installed), including sensor decoders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Controller Sensor &amp; Flow inputs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Clik</a:t>
            </a:r>
            <a:r>
              <a:rPr lang="en-US" baseline="30000" dirty="0" smtClean="0">
                <a:solidFill>
                  <a:srgbClr val="33332D"/>
                </a:solidFill>
                <a:cs typeface="Arial" pitchFamily="34" charset="0"/>
              </a:rPr>
              <a:t>TM</a:t>
            </a: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 Simulator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Flow Simulator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HFS Flow Meter outputs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Any Clik</a:t>
            </a:r>
            <a:r>
              <a:rPr lang="en-US" baseline="30000" dirty="0" smtClean="0">
                <a:solidFill>
                  <a:srgbClr val="33332D"/>
                </a:solidFill>
                <a:cs typeface="Arial" pitchFamily="34" charset="0"/>
              </a:rPr>
              <a:t>TM</a:t>
            </a:r>
            <a:r>
              <a:rPr lang="en-US" dirty="0" smtClean="0">
                <a:solidFill>
                  <a:srgbClr val="33332D"/>
                </a:solidFill>
                <a:cs typeface="Arial" pitchFamily="34" charset="0"/>
              </a:rPr>
              <a:t> Sensor or switch closure output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775"/>
            <a:ext cx="8382000" cy="5334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Arial"/>
                <a:cs typeface="Arial"/>
              </a:rPr>
              <a:t>Use ICD-HP with:</a:t>
            </a:r>
          </a:p>
        </p:txBody>
      </p:sp>
      <p:pic>
        <p:nvPicPr>
          <p:cNvPr id="9" name="Picture 8" descr="HPCupSpra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413" y="765575"/>
            <a:ext cx="2266105" cy="1747715"/>
          </a:xfrm>
          <a:prstGeom prst="rect">
            <a:avLst/>
          </a:prstGeom>
        </p:spPr>
      </p:pic>
      <p:pic>
        <p:nvPicPr>
          <p:cNvPr id="13" name="Picture 12" descr="HFSbox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682579" y="4196106"/>
            <a:ext cx="1738507" cy="1749079"/>
          </a:xfrm>
          <a:prstGeom prst="rect">
            <a:avLst/>
          </a:prstGeom>
        </p:spPr>
      </p:pic>
      <p:pic>
        <p:nvPicPr>
          <p:cNvPr id="14" name="Picture 13" descr="ControllerTes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50898" y="2852057"/>
            <a:ext cx="2243620" cy="29684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82579" y="4196106"/>
            <a:ext cx="111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HFS Flow Sensors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0571" y="765575"/>
            <a:ext cx="234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Any Hunter Decoder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3" name="Picture 22" descr="ClikMount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8135" y="4196107"/>
            <a:ext cx="1509379" cy="17574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002" y="4203052"/>
            <a:ext cx="97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Any Clik Sensor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1775"/>
            <a:ext cx="8382000" cy="5334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Arial"/>
                <a:cs typeface="Arial"/>
              </a:rPr>
              <a:t>ICD-HP Function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057" y="1002221"/>
            <a:ext cx="8860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View </a:t>
            </a:r>
            <a:r>
              <a:rPr lang="en-US" dirty="0"/>
              <a:t>decoder-Get Decoder Information from existing installations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solenoid status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Turn stations On and Off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current draw in milliamps (both on, and off)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Flash update decoder firmware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Set Up and Test Sensor Decoders (ICD-SEN)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 </a:t>
            </a:r>
            <a:r>
              <a:rPr lang="en-US" dirty="0" err="1" smtClean="0"/>
              <a:t>Clik</a:t>
            </a:r>
            <a:r>
              <a:rPr lang="en-US" sz="1600" baseline="30000" dirty="0" err="1" smtClean="0"/>
              <a:t>TM</a:t>
            </a:r>
            <a:r>
              <a:rPr lang="en-US" dirty="0" smtClean="0"/>
              <a:t> Sensors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Program (and re-program) new, or existing, decoder station numbers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 HFS Flow Sensors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 Clik</a:t>
            </a:r>
            <a:r>
              <a:rPr lang="en-US" baseline="30000" dirty="0" smtClean="0"/>
              <a:t>TM</a:t>
            </a:r>
            <a:r>
              <a:rPr lang="en-US" dirty="0" smtClean="0"/>
              <a:t> inputs to controller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 Flow inputs to controller (Flow Simulator)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Measure two-wire path voltage</a:t>
            </a:r>
          </a:p>
        </p:txBody>
      </p:sp>
      <p:pic>
        <p:nvPicPr>
          <p:cNvPr id="10" name="Picture 9" descr="ICD-HP.screen_captures_mod.DSC_03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53970" y="4399769"/>
            <a:ext cx="2723145" cy="1498247"/>
          </a:xfrm>
          <a:prstGeom prst="rect">
            <a:avLst/>
          </a:prstGeom>
        </p:spPr>
      </p:pic>
      <p:pic>
        <p:nvPicPr>
          <p:cNvPr id="11" name="Picture 10" descr="ICD-HP.screen_captures_mod.DSC_03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20933" y="4378129"/>
            <a:ext cx="2725095" cy="1541526"/>
          </a:xfrm>
          <a:prstGeom prst="rect">
            <a:avLst/>
          </a:prstGeom>
        </p:spPr>
      </p:pic>
      <p:pic>
        <p:nvPicPr>
          <p:cNvPr id="12" name="Picture 11" descr="ICD-HP.screen_captures_mod.DSC_03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6858" y="4399769"/>
            <a:ext cx="2723145" cy="1579067"/>
          </a:xfrm>
          <a:prstGeom prst="rect">
            <a:avLst/>
          </a:prstGeom>
        </p:spPr>
      </p:pic>
      <p:pic>
        <p:nvPicPr>
          <p:cNvPr id="8" name="Picture 7" descr="Usin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5401" y="1338943"/>
            <a:ext cx="2652232" cy="1643743"/>
          </a:xfrm>
          <a:prstGeom prst="rect">
            <a:avLst/>
          </a:prstGeom>
        </p:spPr>
      </p:pic>
      <p:pic>
        <p:nvPicPr>
          <p:cNvPr id="9" name="Picture 8" descr="ICD-HP.screen_captures_mod.DSC_03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V="1">
            <a:off x="3834593" y="4151321"/>
            <a:ext cx="8309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83820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/>
                <a:cs typeface="Arial"/>
              </a:rPr>
              <a:t>ICD-HP: The Decoder Professionals’ Friend</a:t>
            </a:r>
          </a:p>
        </p:txBody>
      </p:sp>
      <p:pic>
        <p:nvPicPr>
          <p:cNvPr id="7" name="ClipArt Placeholder 6" descr="ICDHPhand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3"/>
          <a:stretch>
            <a:fillRect/>
          </a:stretch>
        </p:blipFill>
        <p:spPr>
          <a:xfrm>
            <a:off x="1393371" y="917575"/>
            <a:ext cx="2187575" cy="4191000"/>
          </a:xfrm>
        </p:spPr>
      </p:pic>
      <p:sp>
        <p:nvSpPr>
          <p:cNvPr id="647172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1650" y="947738"/>
            <a:ext cx="483235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Wireless Programmer &amp; Diagnostic Meter</a:t>
            </a:r>
            <a:endParaRPr lang="en-US" sz="1600" dirty="0" smtClean="0"/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Reduces Installation Time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Simplifies Diagnostics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Gets the Most Out of ICD Decoders!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sz="1600" dirty="0" smtClean="0"/>
              <a:t>Program any stations in any order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sz="1600" dirty="0" smtClean="0"/>
              <a:t>Allows blank decoder outputs for future expansion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Tests Sensors and Controllers, too!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6213"/>
            <a:ext cx="8382000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Wireless Decoder Connection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96938"/>
            <a:ext cx="4251325" cy="4191000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1200"/>
              </a:spcAft>
            </a:pPr>
            <a:r>
              <a:rPr lang="en-US" sz="1800" dirty="0" smtClean="0">
                <a:cs typeface="Arial" pitchFamily="34" charset="0"/>
              </a:rPr>
              <a:t>Waterproof Programming Cup (supplied with 6ft/2m cable)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dirty="0" smtClean="0">
                <a:cs typeface="Arial" pitchFamily="34" charset="0"/>
              </a:rPr>
              <a:t>Patented Wireless Induction Connection!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dirty="0" smtClean="0">
                <a:cs typeface="Arial" pitchFamily="34" charset="0"/>
              </a:rPr>
              <a:t>Communicates with ICD Decoder through bottom of module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cs typeface="Arial" pitchFamily="34" charset="0"/>
              </a:rPr>
              <a:t>Other decoders do not have this feature!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dirty="0" smtClean="0">
                <a:cs typeface="Arial" pitchFamily="34" charset="0"/>
              </a:rPr>
              <a:t>Non-Radio-Based (wireless induction) with two-way decoder communications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dirty="0" smtClean="0">
                <a:cs typeface="Arial" pitchFamily="34" charset="0"/>
              </a:rPr>
              <a:t>Range: 1”/2.5cm (from edge of cup)</a:t>
            </a:r>
          </a:p>
          <a:p>
            <a:pPr eaLnBrk="1" hangingPunct="1">
              <a:spcAft>
                <a:spcPts val="1200"/>
              </a:spcAft>
            </a:pPr>
            <a:r>
              <a:rPr lang="en-US" sz="1800" dirty="0" smtClean="0">
                <a:cs typeface="Arial" pitchFamily="34" charset="0"/>
              </a:rPr>
              <a:t>Designed to firmly grasp ICD decoders</a:t>
            </a:r>
          </a:p>
        </p:txBody>
      </p:sp>
      <p:pic>
        <p:nvPicPr>
          <p:cNvPr id="12" name="Picture 11" descr="CupandICD1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4317" y="999857"/>
            <a:ext cx="3974981" cy="304230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20487127">
            <a:off x="5899644" y="2886886"/>
            <a:ext cx="297398" cy="172262"/>
          </a:xfrm>
          <a:prstGeom prst="rightArrow">
            <a:avLst>
              <a:gd name="adj1" fmla="val 50000"/>
              <a:gd name="adj2" fmla="val 846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505577">
            <a:off x="6055734" y="3048112"/>
            <a:ext cx="322945" cy="172262"/>
          </a:xfrm>
          <a:prstGeom prst="rightArrow">
            <a:avLst>
              <a:gd name="adj1" fmla="val 50000"/>
              <a:gd name="adj2" fmla="val 84657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6613"/>
            <a:ext cx="8382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Wireless Decoder Connection</a:t>
            </a:r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4324171" y="779505"/>
            <a:ext cx="4768553" cy="233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Communications without disconnection of field wires</a:t>
            </a:r>
            <a:endParaRPr lang="en-US" b="0" dirty="0" smtClean="0">
              <a:latin typeface="Calibri"/>
              <a:cs typeface="Calibri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 smtClean="0">
                <a:latin typeface="Calibri"/>
                <a:cs typeface="Calibri"/>
              </a:rPr>
              <a:t>No waste of waterproof connections</a:t>
            </a:r>
            <a:endParaRPr lang="en-US" b="0" dirty="0">
              <a:latin typeface="Calibri"/>
              <a:cs typeface="Calibri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0" dirty="0" smtClean="0">
                <a:latin typeface="Calibri"/>
                <a:cs typeface="Calibri"/>
              </a:rPr>
              <a:t>Check and operate solenoids through the decoder</a:t>
            </a:r>
            <a:endParaRPr lang="en-US" b="0" dirty="0">
              <a:latin typeface="Calibri"/>
              <a:cs typeface="Calibri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Cup is waterproof, like decoders themselves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b="0" dirty="0">
              <a:latin typeface="Calibri"/>
              <a:cs typeface="Calibri"/>
            </a:endParaRPr>
          </a:p>
        </p:txBody>
      </p:sp>
      <p:pic>
        <p:nvPicPr>
          <p:cNvPr id="10" name="Picture 9" descr="suspendedcu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6015" y="875666"/>
            <a:ext cx="3994490" cy="265374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657884" y="803302"/>
            <a:ext cx="1427148" cy="1444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akeBox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76066" y="3045786"/>
            <a:ext cx="2162976" cy="21743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6482" y="3911203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cs typeface="Calibri"/>
              </a:rPr>
              <a:t>Hint: Stake decoder mounts in valve box bottom up, to ease access for programming cup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ipArt Placeholder 7" descr="DSC_0499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5737919" y="615500"/>
            <a:ext cx="3329882" cy="5012414"/>
          </a:xfrm>
        </p:spPr>
      </p:pic>
      <p:sp>
        <p:nvSpPr>
          <p:cNvPr id="133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705600" cy="990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Wireless Decoder Connection</a:t>
            </a:r>
          </a:p>
        </p:txBody>
      </p:sp>
      <p:sp>
        <p:nvSpPr>
          <p:cNvPr id="648196" name="Rectangle 1028"/>
          <p:cNvSpPr>
            <a:spLocks noGrp="1" noChangeArrowheads="1"/>
          </p:cNvSpPr>
          <p:nvPr>
            <p:ph idx="4294967295"/>
          </p:nvPr>
        </p:nvSpPr>
        <p:spPr>
          <a:xfrm>
            <a:off x="1" y="1646238"/>
            <a:ext cx="5856514" cy="3763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>
                <a:latin typeface="Calibri"/>
                <a:cs typeface="Calibri"/>
              </a:rPr>
              <a:t>Allows all operations while standing (6ft/2m cable)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Cable uses special reverse-polarity BNC connectors</a:t>
            </a:r>
          </a:p>
          <a:p>
            <a:pPr eaLnBrk="1" hangingPunct="1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200" dirty="0" smtClean="0">
                <a:latin typeface="Calibri"/>
                <a:cs typeface="Calibri"/>
              </a:rPr>
              <a:t>Uses 4 x AA batteries in the field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Batteries included</a:t>
            </a:r>
          </a:p>
          <a:p>
            <a:r>
              <a:rPr lang="en-US" sz="2200" dirty="0" smtClean="0">
                <a:latin typeface="Calibri"/>
                <a:cs typeface="Calibri"/>
              </a:rPr>
              <a:t>Keeps hands out of the valve box and reduces kneeling and crouching.</a:t>
            </a: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78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16764" y="239486"/>
            <a:ext cx="5998436" cy="85295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Arial"/>
                <a:cs typeface="Arial"/>
              </a:rPr>
              <a:t>Bench Mode</a:t>
            </a:r>
          </a:p>
        </p:txBody>
      </p:sp>
      <p:pic>
        <p:nvPicPr>
          <p:cNvPr id="17" name="ClipArt Placeholder 16" descr="BenchSouth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908816" y="3052054"/>
            <a:ext cx="2609088" cy="1956816"/>
          </a:xfrm>
        </p:spPr>
      </p:pic>
      <p:sp>
        <p:nvSpPr>
          <p:cNvPr id="647172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48213" y="806450"/>
            <a:ext cx="4395787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Optional USB power input for office or bench use </a:t>
            </a:r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en-US" sz="1600" dirty="0" smtClean="0"/>
              <a:t>also works with some cell phone chargers*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Save batteries while programming stations in relative comfort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 smtClean="0"/>
              <a:t>ICD-HP supplies power to new or disconnected decoders via red and blue leads (included)- then communicates through the cup</a:t>
            </a:r>
          </a:p>
        </p:txBody>
      </p:sp>
      <p:pic>
        <p:nvPicPr>
          <p:cNvPr id="10" name="Picture 9" descr="Connector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82766" y="1138726"/>
            <a:ext cx="2341548" cy="1756161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213360" y="1008403"/>
            <a:ext cx="931491" cy="529839"/>
          </a:xfrm>
          <a:prstGeom prst="wedgeRectCallout">
            <a:avLst>
              <a:gd name="adj1" fmla="val -40146"/>
              <a:gd name="adj2" fmla="val 129166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Red/Blue lead jacks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271615" y="1280445"/>
            <a:ext cx="1018374" cy="666572"/>
          </a:xfrm>
          <a:prstGeom prst="wedgeRectCallout">
            <a:avLst>
              <a:gd name="adj1" fmla="val -79596"/>
              <a:gd name="adj2" fmla="val 98397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Programming Cup connector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63495" y="1092437"/>
            <a:ext cx="931491" cy="529839"/>
          </a:xfrm>
          <a:prstGeom prst="wedgeRectCallout">
            <a:avLst>
              <a:gd name="adj1" fmla="val 81872"/>
              <a:gd name="adj2" fmla="val 134005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Mini-USB Power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98390" y="4030462"/>
            <a:ext cx="1018374" cy="831790"/>
          </a:xfrm>
          <a:prstGeom prst="wedgeRectCallout">
            <a:avLst>
              <a:gd name="adj1" fmla="val 137346"/>
              <a:gd name="adj2" fmla="val -27716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Decoder Power from Red/Blue leads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271615" y="3042689"/>
            <a:ext cx="686513" cy="529839"/>
          </a:xfrm>
          <a:prstGeom prst="wedgeRectCallout">
            <a:avLst>
              <a:gd name="adj1" fmla="val -172868"/>
              <a:gd name="adj2" fmla="val -9089"/>
            </a:avLst>
          </a:prstGeom>
          <a:solidFill>
            <a:schemeClr val="bg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USB Power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aholic2014 Dual">
  <a:themeElements>
    <a:clrScheme name="Hunter Brand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5EAAD0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7DEC9AD1909478731FC784501E3A8" ma:contentTypeVersion="0" ma:contentTypeDescription="Create a new document." ma:contentTypeScope="" ma:versionID="b3cd45827005af7c16277190b7242c9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72299A-BDBF-4301-BD25-EFC9948B4FC6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C129B0-E8BB-4027-BF14-B0F997BB2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C2C2836-724E-4DC2-B69E-15CE52E98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6873</TotalTime>
  <Words>919</Words>
  <Application>Microsoft Office PowerPoint</Application>
  <PresentationFormat>On-screen Show (4:3)</PresentationFormat>
  <Paragraphs>133</Paragraphs>
  <Slides>24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Bold</vt:lpstr>
      <vt:lpstr>Calibri</vt:lpstr>
      <vt:lpstr>Maholic2014 Dual</vt:lpstr>
      <vt:lpstr>Hunter ICD-HP Decoder Handheld Programmer</vt:lpstr>
      <vt:lpstr>PowerPoint Presentation</vt:lpstr>
      <vt:lpstr>Use ICD-HP with:</vt:lpstr>
      <vt:lpstr>ICD-HP Function Overview</vt:lpstr>
      <vt:lpstr>ICD-HP: The Decoder Professionals’ Friend</vt:lpstr>
      <vt:lpstr>Wireless Decoder Connection</vt:lpstr>
      <vt:lpstr>Wireless Decoder Connection</vt:lpstr>
      <vt:lpstr>Wireless Decoder Connection</vt:lpstr>
      <vt:lpstr>Bench Mode</vt:lpstr>
      <vt:lpstr>Bench Mode</vt:lpstr>
      <vt:lpstr>Programming Decoders: in-ground!</vt:lpstr>
      <vt:lpstr>Programming Decoders</vt:lpstr>
      <vt:lpstr>Diagnostics</vt:lpstr>
      <vt:lpstr>Diagnostics</vt:lpstr>
      <vt:lpstr>Perfect Companions: ICR or ROAM remotes</vt:lpstr>
      <vt:lpstr>Diagnostics: ClikTM Sensors</vt:lpstr>
      <vt:lpstr>Diagnostics: Flow Sensors</vt:lpstr>
      <vt:lpstr>Diagnostics: Line Voltage </vt:lpstr>
      <vt:lpstr>Decoder Updates</vt:lpstr>
      <vt:lpstr>Flash Updates for the ICD-HP!</vt:lpstr>
      <vt:lpstr>The Complete Package</vt:lpstr>
      <vt:lpstr>PowerPoint Presentation</vt:lpstr>
      <vt:lpstr>PowerPoint Presentation</vt:lpstr>
      <vt:lpstr>PowerPoint Presentation</vt:lpstr>
    </vt:vector>
  </TitlesOfParts>
  <Company>Ryan's SteakHouse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ICD-HP</dc:title>
  <dc:creator>Shoup</dc:creator>
  <cp:lastModifiedBy>Dave Danley</cp:lastModifiedBy>
  <cp:revision>534</cp:revision>
  <dcterms:created xsi:type="dcterms:W3CDTF">2008-11-20T18:40:45Z</dcterms:created>
  <dcterms:modified xsi:type="dcterms:W3CDTF">2015-11-28T21:28:45Z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0x010100E6D7DEC9AD1909478731FC784501E3A8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xd_Signature">
    <vt:bool>false</vt:bool>
  </property>
</Properties>
</file>